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notesMasterIdLst>
    <p:notesMasterId r:id="rId12"/>
  </p:notesMasterIdLst>
  <p:sldIdLst>
    <p:sldId id="286" r:id="rId2"/>
    <p:sldId id="288" r:id="rId3"/>
    <p:sldId id="277" r:id="rId4"/>
    <p:sldId id="278" r:id="rId5"/>
    <p:sldId id="279" r:id="rId6"/>
    <p:sldId id="280" r:id="rId7"/>
    <p:sldId id="281" r:id="rId8"/>
    <p:sldId id="282" r:id="rId9"/>
    <p:sldId id="283" r:id="rId10"/>
    <p:sldId id="284" r:id="rId11"/>
  </p:sldIdLst>
  <p:sldSz cx="9144000" cy="6858000" type="screen4x3"/>
  <p:notesSz cx="6858000" cy="9144000"/>
  <p:defaultTextStyle>
    <a:defPPr>
      <a:defRPr lang="ar-IQ"/>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84380"/>
    <p:restoredTop sz="94660"/>
  </p:normalViewPr>
  <p:slideViewPr>
    <p:cSldViewPr>
      <p:cViewPr varScale="1">
        <p:scale>
          <a:sx n="66" d="100"/>
          <a:sy n="66" d="100"/>
        </p:scale>
        <p:origin x="-150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3886200" y="0"/>
            <a:ext cx="2971800" cy="457200"/>
          </a:xfrm>
          <a:prstGeom prst="rect">
            <a:avLst/>
          </a:prstGeom>
        </p:spPr>
        <p:txBody>
          <a:bodyPr vert="horz" lIns="91440" tIns="45720" rIns="91440" bIns="45720" rtlCol="1"/>
          <a:lstStyle>
            <a:lvl1pPr algn="r">
              <a:defRPr sz="1200"/>
            </a:lvl1pPr>
          </a:lstStyle>
          <a:p>
            <a:endParaRPr lang="ar-IQ"/>
          </a:p>
        </p:txBody>
      </p:sp>
      <p:sp>
        <p:nvSpPr>
          <p:cNvPr id="3" name="Date Placeholder 2"/>
          <p:cNvSpPr>
            <a:spLocks noGrp="1"/>
          </p:cNvSpPr>
          <p:nvPr>
            <p:ph type="dt" idx="1"/>
          </p:nvPr>
        </p:nvSpPr>
        <p:spPr>
          <a:xfrm>
            <a:off x="1588" y="0"/>
            <a:ext cx="2971800" cy="457200"/>
          </a:xfrm>
          <a:prstGeom prst="rect">
            <a:avLst/>
          </a:prstGeom>
        </p:spPr>
        <p:txBody>
          <a:bodyPr vert="horz" lIns="91440" tIns="45720" rIns="91440" bIns="45720" rtlCol="1"/>
          <a:lstStyle>
            <a:lvl1pPr algn="l">
              <a:defRPr sz="1200"/>
            </a:lvl1pPr>
          </a:lstStyle>
          <a:p>
            <a:fld id="{84164C49-4F0F-4C04-A176-8660278B3524}" type="datetimeFigureOut">
              <a:rPr lang="ar-IQ" smtClean="0"/>
              <a:pPr/>
              <a:t>01/09/1439</a:t>
            </a:fld>
            <a:endParaRPr lang="ar-IQ"/>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1" anchor="ctr"/>
          <a:lstStyle/>
          <a:p>
            <a:endParaRPr lang="ar-IQ"/>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1">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6" name="Footer Placeholder 5"/>
          <p:cNvSpPr>
            <a:spLocks noGrp="1"/>
          </p:cNvSpPr>
          <p:nvPr>
            <p:ph type="ftr" sz="quarter" idx="4"/>
          </p:nvPr>
        </p:nvSpPr>
        <p:spPr>
          <a:xfrm>
            <a:off x="3886200" y="8685213"/>
            <a:ext cx="2971800" cy="457200"/>
          </a:xfrm>
          <a:prstGeom prst="rect">
            <a:avLst/>
          </a:prstGeom>
        </p:spPr>
        <p:txBody>
          <a:bodyPr vert="horz" lIns="91440" tIns="45720" rIns="91440" bIns="45720" rtlCol="1" anchor="b"/>
          <a:lstStyle>
            <a:lvl1pPr algn="r">
              <a:defRPr sz="1200"/>
            </a:lvl1pPr>
          </a:lstStyle>
          <a:p>
            <a:endParaRPr lang="ar-IQ"/>
          </a:p>
        </p:txBody>
      </p:sp>
      <p:sp>
        <p:nvSpPr>
          <p:cNvPr id="7" name="Slide Number Placeholder 6"/>
          <p:cNvSpPr>
            <a:spLocks noGrp="1"/>
          </p:cNvSpPr>
          <p:nvPr>
            <p:ph type="sldNum" sz="quarter" idx="5"/>
          </p:nvPr>
        </p:nvSpPr>
        <p:spPr>
          <a:xfrm>
            <a:off x="1588" y="8685213"/>
            <a:ext cx="2971800" cy="457200"/>
          </a:xfrm>
          <a:prstGeom prst="rect">
            <a:avLst/>
          </a:prstGeom>
        </p:spPr>
        <p:txBody>
          <a:bodyPr vert="horz" lIns="91440" tIns="45720" rIns="91440" bIns="45720" rtlCol="1" anchor="b"/>
          <a:lstStyle>
            <a:lvl1pPr algn="l">
              <a:defRPr sz="1200"/>
            </a:lvl1pPr>
          </a:lstStyle>
          <a:p>
            <a:fld id="{11C989D4-9707-4FF3-A26C-E12CA327A08E}" type="slidenum">
              <a:rPr lang="ar-IQ" smtClean="0"/>
              <a:pPr/>
              <a:t>‹#›</a:t>
            </a:fld>
            <a:endParaRPr lang="ar-IQ"/>
          </a:p>
        </p:txBody>
      </p:sp>
    </p:spTree>
  </p:cSld>
  <p:clrMap bg1="lt1" tx1="dk1" bg2="lt2" tx2="dk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ar-IQ" dirty="0"/>
          </a:p>
        </p:txBody>
      </p:sp>
      <p:sp>
        <p:nvSpPr>
          <p:cNvPr id="4" name="Slide Number Placeholder 3"/>
          <p:cNvSpPr>
            <a:spLocks noGrp="1"/>
          </p:cNvSpPr>
          <p:nvPr>
            <p:ph type="sldNum" sz="quarter" idx="10"/>
          </p:nvPr>
        </p:nvSpPr>
        <p:spPr/>
        <p:txBody>
          <a:bodyPr/>
          <a:lstStyle/>
          <a:p>
            <a:fld id="{C3BDA455-837D-49D8-AD91-1F8605D6A65F}" type="slidenum">
              <a:rPr lang="ar-IQ" smtClean="0"/>
              <a:pPr/>
              <a:t>1</a:t>
            </a:fld>
            <a:endParaRPr lang="ar-IQ"/>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ar-IQ"/>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ar-IQ"/>
          </a:p>
        </p:txBody>
      </p:sp>
      <p:sp>
        <p:nvSpPr>
          <p:cNvPr id="4" name="Date Placeholder 3"/>
          <p:cNvSpPr>
            <a:spLocks noGrp="1"/>
          </p:cNvSpPr>
          <p:nvPr>
            <p:ph type="dt" sz="half" idx="10"/>
          </p:nvPr>
        </p:nvSpPr>
        <p:spPr/>
        <p:txBody>
          <a:bodyPr/>
          <a:lstStyle/>
          <a:p>
            <a:fld id="{C136202B-01A0-4BF2-8558-05F2B20051ED}" type="datetimeFigureOut">
              <a:rPr lang="ar-IQ" smtClean="0"/>
              <a:pPr/>
              <a:t>01/09/1439</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CA7A5D15-A62E-4BDC-B1BA-1D75DB031D40}" type="slidenum">
              <a:rPr lang="ar-IQ" smtClean="0"/>
              <a:pPr/>
              <a:t>‹#›</a:t>
            </a:fld>
            <a:endParaRPr lang="ar-IQ"/>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IQ"/>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4" name="Date Placeholder 3"/>
          <p:cNvSpPr>
            <a:spLocks noGrp="1"/>
          </p:cNvSpPr>
          <p:nvPr>
            <p:ph type="dt" sz="half" idx="10"/>
          </p:nvPr>
        </p:nvSpPr>
        <p:spPr/>
        <p:txBody>
          <a:bodyPr/>
          <a:lstStyle/>
          <a:p>
            <a:fld id="{C136202B-01A0-4BF2-8558-05F2B20051ED}" type="datetimeFigureOut">
              <a:rPr lang="ar-IQ" smtClean="0"/>
              <a:pPr/>
              <a:t>01/09/1439</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CA7A5D15-A62E-4BDC-B1BA-1D75DB031D40}" type="slidenum">
              <a:rPr lang="ar-IQ" smtClean="0"/>
              <a:pPr/>
              <a:t>‹#›</a:t>
            </a:fld>
            <a:endParaRPr lang="ar-IQ"/>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ar-IQ"/>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4" name="Date Placeholder 3"/>
          <p:cNvSpPr>
            <a:spLocks noGrp="1"/>
          </p:cNvSpPr>
          <p:nvPr>
            <p:ph type="dt" sz="half" idx="10"/>
          </p:nvPr>
        </p:nvSpPr>
        <p:spPr/>
        <p:txBody>
          <a:bodyPr/>
          <a:lstStyle/>
          <a:p>
            <a:fld id="{C136202B-01A0-4BF2-8558-05F2B20051ED}" type="datetimeFigureOut">
              <a:rPr lang="ar-IQ" smtClean="0"/>
              <a:pPr/>
              <a:t>01/09/1439</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CA7A5D15-A62E-4BDC-B1BA-1D75DB031D40}" type="slidenum">
              <a:rPr lang="ar-IQ" smtClean="0"/>
              <a:pPr/>
              <a:t>‹#›</a:t>
            </a:fld>
            <a:endParaRPr lang="ar-IQ"/>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IQ"/>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4" name="Date Placeholder 3"/>
          <p:cNvSpPr>
            <a:spLocks noGrp="1"/>
          </p:cNvSpPr>
          <p:nvPr>
            <p:ph type="dt" sz="half" idx="10"/>
          </p:nvPr>
        </p:nvSpPr>
        <p:spPr/>
        <p:txBody>
          <a:bodyPr/>
          <a:lstStyle/>
          <a:p>
            <a:fld id="{C136202B-01A0-4BF2-8558-05F2B20051ED}" type="datetimeFigureOut">
              <a:rPr lang="ar-IQ" smtClean="0"/>
              <a:pPr/>
              <a:t>01/09/1439</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CA7A5D15-A62E-4BDC-B1BA-1D75DB031D40}" type="slidenum">
              <a:rPr lang="ar-IQ" smtClean="0"/>
              <a:pPr/>
              <a:t>‹#›</a:t>
            </a:fld>
            <a:endParaRPr lang="ar-IQ"/>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r">
              <a:defRPr sz="4000" b="1" cap="all"/>
            </a:lvl1pPr>
          </a:lstStyle>
          <a:p>
            <a:r>
              <a:rPr lang="en-US" smtClean="0"/>
              <a:t>Click to edit Master title style</a:t>
            </a:r>
            <a:endParaRPr lang="ar-IQ"/>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136202B-01A0-4BF2-8558-05F2B20051ED}" type="datetimeFigureOut">
              <a:rPr lang="ar-IQ" smtClean="0"/>
              <a:pPr/>
              <a:t>01/09/1439</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CA7A5D15-A62E-4BDC-B1BA-1D75DB031D40}" type="slidenum">
              <a:rPr lang="ar-IQ" smtClean="0"/>
              <a:pPr/>
              <a:t>‹#›</a:t>
            </a:fld>
            <a:endParaRPr lang="ar-IQ"/>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IQ"/>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5" name="Date Placeholder 4"/>
          <p:cNvSpPr>
            <a:spLocks noGrp="1"/>
          </p:cNvSpPr>
          <p:nvPr>
            <p:ph type="dt" sz="half" idx="10"/>
          </p:nvPr>
        </p:nvSpPr>
        <p:spPr/>
        <p:txBody>
          <a:bodyPr/>
          <a:lstStyle/>
          <a:p>
            <a:fld id="{C136202B-01A0-4BF2-8558-05F2B20051ED}" type="datetimeFigureOut">
              <a:rPr lang="ar-IQ" smtClean="0"/>
              <a:pPr/>
              <a:t>01/09/1439</a:t>
            </a:fld>
            <a:endParaRPr lang="ar-IQ"/>
          </a:p>
        </p:txBody>
      </p:sp>
      <p:sp>
        <p:nvSpPr>
          <p:cNvPr id="6" name="Footer Placeholder 5"/>
          <p:cNvSpPr>
            <a:spLocks noGrp="1"/>
          </p:cNvSpPr>
          <p:nvPr>
            <p:ph type="ftr" sz="quarter" idx="11"/>
          </p:nvPr>
        </p:nvSpPr>
        <p:spPr/>
        <p:txBody>
          <a:bodyPr/>
          <a:lstStyle/>
          <a:p>
            <a:endParaRPr lang="ar-IQ"/>
          </a:p>
        </p:txBody>
      </p:sp>
      <p:sp>
        <p:nvSpPr>
          <p:cNvPr id="7" name="Slide Number Placeholder 6"/>
          <p:cNvSpPr>
            <a:spLocks noGrp="1"/>
          </p:cNvSpPr>
          <p:nvPr>
            <p:ph type="sldNum" sz="quarter" idx="12"/>
          </p:nvPr>
        </p:nvSpPr>
        <p:spPr/>
        <p:txBody>
          <a:bodyPr/>
          <a:lstStyle/>
          <a:p>
            <a:fld id="{CA7A5D15-A62E-4BDC-B1BA-1D75DB031D40}" type="slidenum">
              <a:rPr lang="ar-IQ" smtClean="0"/>
              <a:pPr/>
              <a:t>‹#›</a:t>
            </a:fld>
            <a:endParaRPr lang="ar-IQ"/>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ar-IQ"/>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7" name="Date Placeholder 6"/>
          <p:cNvSpPr>
            <a:spLocks noGrp="1"/>
          </p:cNvSpPr>
          <p:nvPr>
            <p:ph type="dt" sz="half" idx="10"/>
          </p:nvPr>
        </p:nvSpPr>
        <p:spPr/>
        <p:txBody>
          <a:bodyPr/>
          <a:lstStyle/>
          <a:p>
            <a:fld id="{C136202B-01A0-4BF2-8558-05F2B20051ED}" type="datetimeFigureOut">
              <a:rPr lang="ar-IQ" smtClean="0"/>
              <a:pPr/>
              <a:t>01/09/1439</a:t>
            </a:fld>
            <a:endParaRPr lang="ar-IQ"/>
          </a:p>
        </p:txBody>
      </p:sp>
      <p:sp>
        <p:nvSpPr>
          <p:cNvPr id="8" name="Footer Placeholder 7"/>
          <p:cNvSpPr>
            <a:spLocks noGrp="1"/>
          </p:cNvSpPr>
          <p:nvPr>
            <p:ph type="ftr" sz="quarter" idx="11"/>
          </p:nvPr>
        </p:nvSpPr>
        <p:spPr/>
        <p:txBody>
          <a:bodyPr/>
          <a:lstStyle/>
          <a:p>
            <a:endParaRPr lang="ar-IQ"/>
          </a:p>
        </p:txBody>
      </p:sp>
      <p:sp>
        <p:nvSpPr>
          <p:cNvPr id="9" name="Slide Number Placeholder 8"/>
          <p:cNvSpPr>
            <a:spLocks noGrp="1"/>
          </p:cNvSpPr>
          <p:nvPr>
            <p:ph type="sldNum" sz="quarter" idx="12"/>
          </p:nvPr>
        </p:nvSpPr>
        <p:spPr/>
        <p:txBody>
          <a:bodyPr/>
          <a:lstStyle/>
          <a:p>
            <a:fld id="{CA7A5D15-A62E-4BDC-B1BA-1D75DB031D40}" type="slidenum">
              <a:rPr lang="ar-IQ" smtClean="0"/>
              <a:pPr/>
              <a:t>‹#›</a:t>
            </a:fld>
            <a:endParaRPr lang="ar-IQ"/>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IQ"/>
          </a:p>
        </p:txBody>
      </p:sp>
      <p:sp>
        <p:nvSpPr>
          <p:cNvPr id="3" name="Date Placeholder 2"/>
          <p:cNvSpPr>
            <a:spLocks noGrp="1"/>
          </p:cNvSpPr>
          <p:nvPr>
            <p:ph type="dt" sz="half" idx="10"/>
          </p:nvPr>
        </p:nvSpPr>
        <p:spPr/>
        <p:txBody>
          <a:bodyPr/>
          <a:lstStyle/>
          <a:p>
            <a:fld id="{C136202B-01A0-4BF2-8558-05F2B20051ED}" type="datetimeFigureOut">
              <a:rPr lang="ar-IQ" smtClean="0"/>
              <a:pPr/>
              <a:t>01/09/1439</a:t>
            </a:fld>
            <a:endParaRPr lang="ar-IQ"/>
          </a:p>
        </p:txBody>
      </p:sp>
      <p:sp>
        <p:nvSpPr>
          <p:cNvPr id="4" name="Footer Placeholder 3"/>
          <p:cNvSpPr>
            <a:spLocks noGrp="1"/>
          </p:cNvSpPr>
          <p:nvPr>
            <p:ph type="ftr" sz="quarter" idx="11"/>
          </p:nvPr>
        </p:nvSpPr>
        <p:spPr/>
        <p:txBody>
          <a:bodyPr/>
          <a:lstStyle/>
          <a:p>
            <a:endParaRPr lang="ar-IQ"/>
          </a:p>
        </p:txBody>
      </p:sp>
      <p:sp>
        <p:nvSpPr>
          <p:cNvPr id="5" name="Slide Number Placeholder 4"/>
          <p:cNvSpPr>
            <a:spLocks noGrp="1"/>
          </p:cNvSpPr>
          <p:nvPr>
            <p:ph type="sldNum" sz="quarter" idx="12"/>
          </p:nvPr>
        </p:nvSpPr>
        <p:spPr/>
        <p:txBody>
          <a:bodyPr/>
          <a:lstStyle/>
          <a:p>
            <a:fld id="{CA7A5D15-A62E-4BDC-B1BA-1D75DB031D40}" type="slidenum">
              <a:rPr lang="ar-IQ" smtClean="0"/>
              <a:pPr/>
              <a:t>‹#›</a:t>
            </a:fld>
            <a:endParaRPr lang="ar-IQ"/>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136202B-01A0-4BF2-8558-05F2B20051ED}" type="datetimeFigureOut">
              <a:rPr lang="ar-IQ" smtClean="0"/>
              <a:pPr/>
              <a:t>01/09/1439</a:t>
            </a:fld>
            <a:endParaRPr lang="ar-IQ"/>
          </a:p>
        </p:txBody>
      </p:sp>
      <p:sp>
        <p:nvSpPr>
          <p:cNvPr id="3" name="Footer Placeholder 2"/>
          <p:cNvSpPr>
            <a:spLocks noGrp="1"/>
          </p:cNvSpPr>
          <p:nvPr>
            <p:ph type="ftr" sz="quarter" idx="11"/>
          </p:nvPr>
        </p:nvSpPr>
        <p:spPr/>
        <p:txBody>
          <a:bodyPr/>
          <a:lstStyle/>
          <a:p>
            <a:endParaRPr lang="ar-IQ"/>
          </a:p>
        </p:txBody>
      </p:sp>
      <p:sp>
        <p:nvSpPr>
          <p:cNvPr id="4" name="Slide Number Placeholder 3"/>
          <p:cNvSpPr>
            <a:spLocks noGrp="1"/>
          </p:cNvSpPr>
          <p:nvPr>
            <p:ph type="sldNum" sz="quarter" idx="12"/>
          </p:nvPr>
        </p:nvSpPr>
        <p:spPr/>
        <p:txBody>
          <a:bodyPr/>
          <a:lstStyle/>
          <a:p>
            <a:fld id="{CA7A5D15-A62E-4BDC-B1BA-1D75DB031D40}" type="slidenum">
              <a:rPr lang="ar-IQ" smtClean="0"/>
              <a:pPr/>
              <a:t>‹#›</a:t>
            </a:fld>
            <a:endParaRPr lang="ar-IQ"/>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r">
              <a:defRPr sz="2000" b="1"/>
            </a:lvl1pPr>
          </a:lstStyle>
          <a:p>
            <a:r>
              <a:rPr lang="en-US" smtClean="0"/>
              <a:t>Click to edit Master title style</a:t>
            </a:r>
            <a:endParaRPr lang="ar-IQ"/>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136202B-01A0-4BF2-8558-05F2B20051ED}" type="datetimeFigureOut">
              <a:rPr lang="ar-IQ" smtClean="0"/>
              <a:pPr/>
              <a:t>01/09/1439</a:t>
            </a:fld>
            <a:endParaRPr lang="ar-IQ"/>
          </a:p>
        </p:txBody>
      </p:sp>
      <p:sp>
        <p:nvSpPr>
          <p:cNvPr id="6" name="Footer Placeholder 5"/>
          <p:cNvSpPr>
            <a:spLocks noGrp="1"/>
          </p:cNvSpPr>
          <p:nvPr>
            <p:ph type="ftr" sz="quarter" idx="11"/>
          </p:nvPr>
        </p:nvSpPr>
        <p:spPr/>
        <p:txBody>
          <a:bodyPr/>
          <a:lstStyle/>
          <a:p>
            <a:endParaRPr lang="ar-IQ"/>
          </a:p>
        </p:txBody>
      </p:sp>
      <p:sp>
        <p:nvSpPr>
          <p:cNvPr id="7" name="Slide Number Placeholder 6"/>
          <p:cNvSpPr>
            <a:spLocks noGrp="1"/>
          </p:cNvSpPr>
          <p:nvPr>
            <p:ph type="sldNum" sz="quarter" idx="12"/>
          </p:nvPr>
        </p:nvSpPr>
        <p:spPr/>
        <p:txBody>
          <a:bodyPr/>
          <a:lstStyle/>
          <a:p>
            <a:fld id="{CA7A5D15-A62E-4BDC-B1BA-1D75DB031D40}" type="slidenum">
              <a:rPr lang="ar-IQ" smtClean="0"/>
              <a:pPr/>
              <a:t>‹#›</a:t>
            </a:fld>
            <a:endParaRPr lang="ar-IQ"/>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r">
              <a:defRPr sz="2000" b="1"/>
            </a:lvl1pPr>
          </a:lstStyle>
          <a:p>
            <a:r>
              <a:rPr lang="en-US" smtClean="0"/>
              <a:t>Click to edit Master title style</a:t>
            </a:r>
            <a:endParaRPr lang="ar-IQ"/>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IQ"/>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136202B-01A0-4BF2-8558-05F2B20051ED}" type="datetimeFigureOut">
              <a:rPr lang="ar-IQ" smtClean="0"/>
              <a:pPr/>
              <a:t>01/09/1439</a:t>
            </a:fld>
            <a:endParaRPr lang="ar-IQ"/>
          </a:p>
        </p:txBody>
      </p:sp>
      <p:sp>
        <p:nvSpPr>
          <p:cNvPr id="6" name="Footer Placeholder 5"/>
          <p:cNvSpPr>
            <a:spLocks noGrp="1"/>
          </p:cNvSpPr>
          <p:nvPr>
            <p:ph type="ftr" sz="quarter" idx="11"/>
          </p:nvPr>
        </p:nvSpPr>
        <p:spPr/>
        <p:txBody>
          <a:bodyPr/>
          <a:lstStyle/>
          <a:p>
            <a:endParaRPr lang="ar-IQ"/>
          </a:p>
        </p:txBody>
      </p:sp>
      <p:sp>
        <p:nvSpPr>
          <p:cNvPr id="7" name="Slide Number Placeholder 6"/>
          <p:cNvSpPr>
            <a:spLocks noGrp="1"/>
          </p:cNvSpPr>
          <p:nvPr>
            <p:ph type="sldNum" sz="quarter" idx="12"/>
          </p:nvPr>
        </p:nvSpPr>
        <p:spPr/>
        <p:txBody>
          <a:bodyPr/>
          <a:lstStyle/>
          <a:p>
            <a:fld id="{CA7A5D15-A62E-4BDC-B1BA-1D75DB031D40}" type="slidenum">
              <a:rPr lang="ar-IQ" smtClean="0"/>
              <a:pPr/>
              <a:t>‹#›</a:t>
            </a:fld>
            <a:endParaRPr lang="ar-IQ"/>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1" anchor="ctr">
            <a:normAutofit/>
          </a:bodyPr>
          <a:lstStyle/>
          <a:p>
            <a:r>
              <a:rPr lang="en-US" smtClean="0"/>
              <a:t>Click to edit Master title style</a:t>
            </a:r>
            <a:endParaRPr lang="ar-IQ"/>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1">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C136202B-01A0-4BF2-8558-05F2B20051ED}" type="datetimeFigureOut">
              <a:rPr lang="ar-IQ" smtClean="0"/>
              <a:pPr/>
              <a:t>01/09/1439</a:t>
            </a:fld>
            <a:endParaRPr lang="ar-IQ"/>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ar-IQ"/>
          </a:p>
        </p:txBody>
      </p:sp>
      <p:sp>
        <p:nvSpPr>
          <p:cNvPr id="6" name="Slide Number Placeholder 5"/>
          <p:cNvSpPr>
            <a:spLocks noGrp="1"/>
          </p:cNvSpPr>
          <p:nvPr>
            <p:ph type="sldNum" sz="quarter" idx="4"/>
          </p:nvPr>
        </p:nvSpPr>
        <p:spPr>
          <a:xfrm>
            <a:off x="457200" y="6356350"/>
            <a:ext cx="21336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CA7A5D15-A62E-4BDC-B1BA-1D75DB031D40}" type="slidenum">
              <a:rPr lang="ar-IQ" smtClean="0"/>
              <a:pPr/>
              <a:t>‹#›</a:t>
            </a:fld>
            <a:endParaRPr lang="ar-IQ"/>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1" eaLnBrk="1" latinLnBrk="0" hangingPunct="1">
        <a:spcBef>
          <a:spcPct val="0"/>
        </a:spcBef>
        <a:buNone/>
        <a:defRPr sz="4400" kern="1200">
          <a:solidFill>
            <a:schemeClr val="tx1"/>
          </a:solidFill>
          <a:latin typeface="+mj-lt"/>
          <a:ea typeface="+mj-ea"/>
          <a:cs typeface="+mj-cs"/>
        </a:defRPr>
      </a:lvl1pPr>
    </p:titleStyle>
    <p:bodyStyle>
      <a:lvl1pPr marL="342900" indent="-342900" algn="r" defTabSz="914400" rtl="1"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ar-IQ"/>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8" Type="http://schemas.openxmlformats.org/officeDocument/2006/relationships/hyperlink" Target="https://en.wikipedia.org/wiki/File:Bacterial_growth.png" TargetMode="External"/><Relationship Id="rId3" Type="http://schemas.openxmlformats.org/officeDocument/2006/relationships/hyperlink" Target="https://en.wikipedia.org/wiki/Cell_division" TargetMode="External"/><Relationship Id="rId7" Type="http://schemas.openxmlformats.org/officeDocument/2006/relationships/image" Target="../media/image3.png"/><Relationship Id="rId2" Type="http://schemas.openxmlformats.org/officeDocument/2006/relationships/hyperlink" Target="https://en.wikipedia.org/wiki/Asexual_reproduction" TargetMode="External"/><Relationship Id="rId1" Type="http://schemas.openxmlformats.org/officeDocument/2006/relationships/slideLayout" Target="../slideLayouts/slideLayout2.xml"/><Relationship Id="rId6" Type="http://schemas.openxmlformats.org/officeDocument/2006/relationships/hyperlink" Target="https://en.wikipedia.org/wiki/File:Bacterial_growth_en.svg" TargetMode="External"/><Relationship Id="rId5" Type="http://schemas.openxmlformats.org/officeDocument/2006/relationships/hyperlink" Target="https://en.wikipedia.org/wiki/Binary_fission" TargetMode="External"/><Relationship Id="rId4" Type="http://schemas.openxmlformats.org/officeDocument/2006/relationships/hyperlink" Target="https://en.wikipedia.org/wiki/Bacteria" TargetMode="External"/><Relationship Id="rId9" Type="http://schemas.openxmlformats.org/officeDocument/2006/relationships/image" Target="../media/image4.png"/></Relationships>
</file>

<file path=ppt/slides/_rels/slide4.xml.rels><?xml version="1.0" encoding="UTF-8" standalone="yes"?>
<Relationships xmlns="http://schemas.openxmlformats.org/package/2006/relationships"><Relationship Id="rId3" Type="http://schemas.openxmlformats.org/officeDocument/2006/relationships/hyperlink" Target="https://en.wikipedia.org/wiki/Microalgae" TargetMode="External"/><Relationship Id="rId2" Type="http://schemas.openxmlformats.org/officeDocument/2006/relationships/hyperlink" Target="https://en.wikipedia.org/wiki/Protozoa" TargetMode="External"/><Relationship Id="rId1" Type="http://schemas.openxmlformats.org/officeDocument/2006/relationships/slideLayout" Target="../slideLayouts/slideLayout2.xml"/><Relationship Id="rId4" Type="http://schemas.openxmlformats.org/officeDocument/2006/relationships/hyperlink" Target="https://en.wikipedia.org/wiki/Yeast" TargetMode="External"/></Relationships>
</file>

<file path=ppt/slides/_rels/slide5.xml.rels><?xml version="1.0" encoding="UTF-8" standalone="yes"?>
<Relationships xmlns="http://schemas.openxmlformats.org/package/2006/relationships"><Relationship Id="rId2" Type="http://schemas.openxmlformats.org/officeDocument/2006/relationships/hyperlink" Target="https://en.wikipedia.org/wiki/Bacterium"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https://en.wikipedia.org/wiki/Stationary_phase_(biology)" TargetMode="External"/><Relationship Id="rId2" Type="http://schemas.openxmlformats.org/officeDocument/2006/relationships/hyperlink" Target="https://en.wikipedia.org/wiki/Mutation"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hyperlink" Target="https://en.wikipedia.org/wiki/File:Anthrax_culture.jpg"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Grp="1" noChangeAspect="1" noChangeArrowheads="1"/>
          </p:cNvPicPr>
          <p:nvPr>
            <p:ph idx="1"/>
          </p:nvPr>
        </p:nvPicPr>
        <p:blipFill>
          <a:blip r:embed="rId3" cstate="print"/>
          <a:srcRect/>
          <a:stretch>
            <a:fillRect/>
          </a:stretch>
        </p:blipFill>
        <p:spPr bwMode="auto">
          <a:xfrm>
            <a:off x="7215206" y="500042"/>
            <a:ext cx="1476400" cy="1430973"/>
          </a:xfrm>
          <a:prstGeom prst="rect">
            <a:avLst/>
          </a:prstGeom>
          <a:noFill/>
          <a:ln w="9525">
            <a:noFill/>
            <a:miter lim="800000"/>
            <a:headEnd/>
            <a:tailEnd/>
          </a:ln>
          <a:effectLst/>
        </p:spPr>
      </p:pic>
      <p:pic>
        <p:nvPicPr>
          <p:cNvPr id="1027" name="Picture 3"/>
          <p:cNvPicPr>
            <a:picLocks noChangeAspect="1" noChangeArrowheads="1"/>
          </p:cNvPicPr>
          <p:nvPr/>
        </p:nvPicPr>
        <p:blipFill>
          <a:blip r:embed="rId4" cstate="print"/>
          <a:srcRect/>
          <a:stretch>
            <a:fillRect/>
          </a:stretch>
        </p:blipFill>
        <p:spPr bwMode="auto">
          <a:xfrm>
            <a:off x="571472" y="571480"/>
            <a:ext cx="1367032" cy="1285884"/>
          </a:xfrm>
          <a:prstGeom prst="rect">
            <a:avLst/>
          </a:prstGeom>
          <a:noFill/>
          <a:ln w="9525">
            <a:noFill/>
            <a:miter lim="800000"/>
            <a:headEnd/>
            <a:tailEnd/>
          </a:ln>
          <a:effectLst/>
        </p:spPr>
      </p:pic>
      <p:sp>
        <p:nvSpPr>
          <p:cNvPr id="5" name="Rectangle 4"/>
          <p:cNvSpPr/>
          <p:nvPr/>
        </p:nvSpPr>
        <p:spPr>
          <a:xfrm>
            <a:off x="2285984" y="357166"/>
            <a:ext cx="4572000" cy="1323439"/>
          </a:xfrm>
          <a:prstGeom prst="rect">
            <a:avLst/>
          </a:prstGeom>
        </p:spPr>
        <p:txBody>
          <a:bodyPr>
            <a:spAutoFit/>
          </a:bodyPr>
          <a:lstStyle/>
          <a:p>
            <a:pPr algn="ctr"/>
            <a:endParaRPr lang="ar-IQ" sz="2000" dirty="0" smtClean="0"/>
          </a:p>
          <a:p>
            <a:pPr algn="ctr"/>
            <a:r>
              <a:rPr lang="en-US" sz="2000" dirty="0" smtClean="0"/>
              <a:t> </a:t>
            </a:r>
            <a:r>
              <a:rPr lang="en-US" sz="2000" b="1" dirty="0" smtClean="0"/>
              <a:t>Al-</a:t>
            </a:r>
            <a:r>
              <a:rPr lang="en-US" sz="2000" b="1" dirty="0" err="1" smtClean="0"/>
              <a:t>Karkh</a:t>
            </a:r>
            <a:r>
              <a:rPr lang="en-US" sz="2000" b="1" dirty="0" smtClean="0"/>
              <a:t> University for Science </a:t>
            </a:r>
          </a:p>
          <a:p>
            <a:pPr algn="ctr"/>
            <a:r>
              <a:rPr lang="en-US" sz="2000" b="1" dirty="0" smtClean="0"/>
              <a:t>Collage of Science </a:t>
            </a:r>
          </a:p>
          <a:p>
            <a:pPr algn="ctr"/>
            <a:r>
              <a:rPr lang="en-US" sz="2000" b="1" dirty="0" smtClean="0"/>
              <a:t>Medical Physics Department </a:t>
            </a:r>
            <a:endParaRPr lang="ar-IQ" sz="2000" dirty="0"/>
          </a:p>
        </p:txBody>
      </p:sp>
      <p:sp>
        <p:nvSpPr>
          <p:cNvPr id="6" name="Rectangle 5"/>
          <p:cNvSpPr/>
          <p:nvPr/>
        </p:nvSpPr>
        <p:spPr>
          <a:xfrm>
            <a:off x="2285984" y="2500306"/>
            <a:ext cx="4572000" cy="1384995"/>
          </a:xfrm>
          <a:prstGeom prst="rect">
            <a:avLst/>
          </a:prstGeom>
        </p:spPr>
        <p:txBody>
          <a:bodyPr>
            <a:spAutoFit/>
          </a:bodyPr>
          <a:lstStyle/>
          <a:p>
            <a:pPr algn="ctr"/>
            <a:endParaRPr lang="ar-IQ" sz="2800" dirty="0" smtClean="0"/>
          </a:p>
          <a:p>
            <a:pPr algn="ctr"/>
            <a:r>
              <a:rPr lang="en-US" sz="2800" dirty="0" smtClean="0"/>
              <a:t> </a:t>
            </a:r>
            <a:r>
              <a:rPr lang="en-US" sz="2800" b="1" dirty="0" smtClean="0"/>
              <a:t>General Biology II </a:t>
            </a:r>
          </a:p>
          <a:p>
            <a:pPr algn="ctr"/>
            <a:r>
              <a:rPr lang="en-US" sz="2800" dirty="0" smtClean="0"/>
              <a:t>" </a:t>
            </a:r>
            <a:r>
              <a:rPr lang="en-US" sz="2800" b="1" dirty="0" smtClean="0"/>
              <a:t>Practical</a:t>
            </a:r>
            <a:r>
              <a:rPr lang="en-US" sz="2800" dirty="0" smtClean="0"/>
              <a:t>"</a:t>
            </a:r>
            <a:endParaRPr lang="ar-IQ" sz="2800" dirty="0"/>
          </a:p>
        </p:txBody>
      </p:sp>
      <p:sp>
        <p:nvSpPr>
          <p:cNvPr id="7" name="Rectangle 6"/>
          <p:cNvSpPr/>
          <p:nvPr/>
        </p:nvSpPr>
        <p:spPr>
          <a:xfrm>
            <a:off x="0" y="3929066"/>
            <a:ext cx="8929718" cy="2308324"/>
          </a:xfrm>
          <a:prstGeom prst="rect">
            <a:avLst/>
          </a:prstGeom>
        </p:spPr>
        <p:txBody>
          <a:bodyPr wrap="square">
            <a:spAutoFit/>
          </a:bodyPr>
          <a:lstStyle/>
          <a:p>
            <a:pPr algn="ctr"/>
            <a:endParaRPr lang="ar-IQ" sz="2400" dirty="0" smtClean="0"/>
          </a:p>
          <a:p>
            <a:pPr algn="ctr"/>
            <a:r>
              <a:rPr lang="en-US" sz="2400" dirty="0" smtClean="0"/>
              <a:t> </a:t>
            </a:r>
            <a:r>
              <a:rPr lang="en-US" sz="2400" b="1" dirty="0" smtClean="0"/>
              <a:t>Prepared </a:t>
            </a:r>
            <a:r>
              <a:rPr lang="en-US" sz="2400" b="1" dirty="0" smtClean="0"/>
              <a:t>by</a:t>
            </a:r>
            <a:endParaRPr lang="ar-IQ" sz="2400" b="1" dirty="0" smtClean="0"/>
          </a:p>
          <a:p>
            <a:pPr algn="ctr"/>
            <a:r>
              <a:rPr lang="en-US" sz="2400" b="1" dirty="0" smtClean="0"/>
              <a:t> </a:t>
            </a:r>
            <a:endParaRPr lang="en-US" sz="2400" b="1" dirty="0" smtClean="0"/>
          </a:p>
          <a:p>
            <a:pPr algn="ctr"/>
            <a:r>
              <a:rPr lang="en-US" sz="2400" dirty="0" smtClean="0"/>
              <a:t>Dr. </a:t>
            </a:r>
            <a:r>
              <a:rPr lang="en-US" sz="2400" dirty="0" err="1" smtClean="0"/>
              <a:t>Hiba</a:t>
            </a:r>
            <a:r>
              <a:rPr lang="en-US" sz="2400" dirty="0" smtClean="0"/>
              <a:t> </a:t>
            </a:r>
            <a:r>
              <a:rPr lang="en-US" sz="2400" dirty="0" err="1" smtClean="0"/>
              <a:t>Shakir</a:t>
            </a:r>
            <a:r>
              <a:rPr lang="en-US" sz="2400" dirty="0" smtClean="0"/>
              <a:t> </a:t>
            </a:r>
            <a:r>
              <a:rPr lang="en-US" sz="2400" dirty="0" smtClean="0"/>
              <a:t>Ahmed                    Dr. </a:t>
            </a:r>
            <a:r>
              <a:rPr lang="en-US" sz="2400" dirty="0" err="1" smtClean="0"/>
              <a:t>Rawa</a:t>
            </a:r>
            <a:r>
              <a:rPr lang="en-US" sz="2400" dirty="0" smtClean="0"/>
              <a:t> Abdul </a:t>
            </a:r>
            <a:r>
              <a:rPr lang="en-US" sz="2400" dirty="0" err="1" smtClean="0"/>
              <a:t>Redha</a:t>
            </a:r>
            <a:r>
              <a:rPr lang="en-US" sz="2400" dirty="0" smtClean="0"/>
              <a:t> Aziz</a:t>
            </a:r>
            <a:endParaRPr lang="en-US" sz="2400" dirty="0" smtClean="0"/>
          </a:p>
          <a:p>
            <a:r>
              <a:rPr lang="en-US" sz="2400" b="1" dirty="0" err="1" smtClean="0"/>
              <a:t>Ph.D</a:t>
            </a:r>
            <a:r>
              <a:rPr lang="en-US" sz="2400" b="1" dirty="0" smtClean="0"/>
              <a:t> </a:t>
            </a:r>
            <a:r>
              <a:rPr lang="en-US" sz="2400" b="1" dirty="0" smtClean="0"/>
              <a:t>Microbiology/Immunity          </a:t>
            </a:r>
            <a:r>
              <a:rPr lang="en-US" sz="2400" b="1" dirty="0" err="1" smtClean="0"/>
              <a:t>Ph.D</a:t>
            </a:r>
            <a:r>
              <a:rPr lang="en-US" sz="2400" b="1" dirty="0" smtClean="0"/>
              <a:t> Antibiotic Molecular Biology    </a:t>
            </a:r>
            <a:endParaRPr lang="ar-IQ" sz="24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8596" y="1142984"/>
            <a:ext cx="8229600" cy="3071826"/>
          </a:xfrm>
        </p:spPr>
        <p:txBody>
          <a:bodyPr>
            <a:noAutofit/>
          </a:bodyPr>
          <a:lstStyle/>
          <a:p>
            <a:pPr lvl="0" algn="l" rtl="0"/>
            <a:r>
              <a:rPr lang="en-US" sz="2400" dirty="0" smtClean="0"/>
              <a:t>6- Flame the neck of the tube again and close it with the cap.</a:t>
            </a:r>
            <a:br>
              <a:rPr lang="en-US" sz="2400" dirty="0" smtClean="0"/>
            </a:br>
            <a:r>
              <a:rPr lang="en-US" sz="2400" dirty="0" smtClean="0"/>
              <a:t>7- </a:t>
            </a:r>
            <a:r>
              <a:rPr lang="en-US" sz="2400" dirty="0" err="1" smtClean="0"/>
              <a:t>Sterilise</a:t>
            </a:r>
            <a:r>
              <a:rPr lang="en-US" sz="2400" dirty="0" smtClean="0"/>
              <a:t> the loop again by flaming over a Bunsen burner until the wire becomes red-hot. Take care to place the infected loop first into the core of the flame, and then slowly pull it upwards until it becomes red-hot.</a:t>
            </a:r>
            <a:br>
              <a:rPr lang="en-US" sz="2400" dirty="0" smtClean="0"/>
            </a:br>
            <a:r>
              <a:rPr lang="en-US" sz="2400" dirty="0" smtClean="0"/>
              <a:t>8- Place the tube and the inoculating loop on the rack.</a:t>
            </a:r>
            <a:br>
              <a:rPr lang="en-US" sz="2400" dirty="0" smtClean="0"/>
            </a:br>
            <a:r>
              <a:rPr lang="en-US" sz="2400" dirty="0" smtClean="0"/>
              <a:t>9- Incubate the slant at 28°C for one week.</a:t>
            </a:r>
            <a:br>
              <a:rPr lang="en-US" sz="2400" dirty="0" smtClean="0"/>
            </a:br>
            <a:r>
              <a:rPr lang="en-US" sz="2400" dirty="0" smtClean="0"/>
              <a:t>10- Check the growth of the isolate after the incubation period.</a:t>
            </a:r>
            <a:endParaRPr lang="en-US" sz="2400" dirty="0"/>
          </a:p>
        </p:txBody>
      </p:sp>
      <p:pic>
        <p:nvPicPr>
          <p:cNvPr id="4" name="Content Placeholder 3" descr="Fig. 21. Preparation of pure cultures by streak plate method. (a) Inoculate the mixed bacterial cultures on approximately one-quarter of the surface of an agar plate with the inoculating loop. Sterilise the loop by reflaming, cross over the streaks of the first inoculation when streaking the second part of the agar surface. Reflame the loop again and repeat the streaking process on the third quarter of the agar surface. (b) Check the growth of discrete colonies with different morphology after the incubation period."/>
          <p:cNvPicPr>
            <a:picLocks noGrp="1"/>
          </p:cNvPicPr>
          <p:nvPr>
            <p:ph idx="1"/>
          </p:nvPr>
        </p:nvPicPr>
        <p:blipFill>
          <a:blip r:embed="rId2" cstate="print"/>
          <a:srcRect/>
          <a:stretch>
            <a:fillRect/>
          </a:stretch>
        </p:blipFill>
        <p:spPr bwMode="auto">
          <a:xfrm>
            <a:off x="2643174" y="4429132"/>
            <a:ext cx="3990109" cy="1970116"/>
          </a:xfrm>
          <a:prstGeom prst="rect">
            <a:avLst/>
          </a:prstGeom>
          <a:noFill/>
          <a:ln w="9525">
            <a:noFill/>
            <a:miter lim="800000"/>
            <a:headEnd/>
            <a:tailEnd/>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5720" y="2714620"/>
            <a:ext cx="8229600" cy="1143000"/>
          </a:xfrm>
        </p:spPr>
        <p:txBody>
          <a:bodyPr>
            <a:normAutofit/>
          </a:bodyPr>
          <a:lstStyle/>
          <a:p>
            <a:r>
              <a:rPr lang="en-US" b="1" dirty="0" smtClean="0"/>
              <a:t>Bacterial growth</a:t>
            </a:r>
            <a:endParaRPr lang="ar-IQ" dirty="0"/>
          </a:p>
        </p:txBody>
      </p:sp>
      <p:sp>
        <p:nvSpPr>
          <p:cNvPr id="3" name="Content Placeholder 2"/>
          <p:cNvSpPr>
            <a:spLocks noGrp="1"/>
          </p:cNvSpPr>
          <p:nvPr>
            <p:ph idx="1"/>
          </p:nvPr>
        </p:nvSpPr>
        <p:spPr>
          <a:xfrm>
            <a:off x="457200" y="4429132"/>
            <a:ext cx="8229600" cy="1697031"/>
          </a:xfrm>
        </p:spPr>
        <p:txBody>
          <a:bodyPr/>
          <a:lstStyle/>
          <a:p>
            <a:pPr algn="ctr">
              <a:buNone/>
            </a:pPr>
            <a:r>
              <a:rPr lang="en-US" dirty="0" smtClean="0"/>
              <a:t>LAB ((3))</a:t>
            </a:r>
            <a:endParaRPr lang="ar-IQ"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8596" y="785794"/>
            <a:ext cx="8229600" cy="2654296"/>
          </a:xfrm>
        </p:spPr>
        <p:txBody>
          <a:bodyPr>
            <a:normAutofit/>
          </a:bodyPr>
          <a:lstStyle/>
          <a:p>
            <a:pPr algn="just"/>
            <a:r>
              <a:rPr lang="en-US" sz="2800" b="1" dirty="0" smtClean="0"/>
              <a:t>Bacterial growth</a:t>
            </a:r>
            <a:r>
              <a:rPr lang="en-US" sz="2800" dirty="0" smtClean="0"/>
              <a:t> is the </a:t>
            </a:r>
            <a:r>
              <a:rPr lang="en-US" sz="2800" dirty="0" smtClean="0">
                <a:hlinkClick r:id="rId2" tooltip="Asexual reproduction"/>
              </a:rPr>
              <a:t>asexual reproduction</a:t>
            </a:r>
            <a:r>
              <a:rPr lang="en-US" sz="2800" dirty="0" smtClean="0"/>
              <a:t>, or </a:t>
            </a:r>
            <a:r>
              <a:rPr lang="en-US" sz="2800" dirty="0" smtClean="0">
                <a:hlinkClick r:id="rId3" tooltip="Cell division"/>
              </a:rPr>
              <a:t>cell division</a:t>
            </a:r>
            <a:r>
              <a:rPr lang="en-US" sz="2800" dirty="0" smtClean="0"/>
              <a:t>, of a </a:t>
            </a:r>
            <a:r>
              <a:rPr lang="en-US" sz="2800" dirty="0" smtClean="0">
                <a:hlinkClick r:id="rId4" tooltip="Bacteria"/>
              </a:rPr>
              <a:t>bacterium</a:t>
            </a:r>
            <a:r>
              <a:rPr lang="en-US" sz="2800" dirty="0" smtClean="0"/>
              <a:t> into two daughter cells, in a process called </a:t>
            </a:r>
            <a:r>
              <a:rPr lang="en-US" sz="2800" dirty="0" smtClean="0">
                <a:hlinkClick r:id="rId5" tooltip="Binary fission"/>
              </a:rPr>
              <a:t>binary fission</a:t>
            </a:r>
            <a:r>
              <a:rPr lang="en-US" sz="2800" dirty="0" smtClean="0"/>
              <a:t>. Providing no mutational event occurs, the resulting daughter cells are genetically identical to the original cell. </a:t>
            </a:r>
            <a:br>
              <a:rPr lang="en-US" sz="2800" dirty="0" smtClean="0"/>
            </a:br>
            <a:endParaRPr lang="ar-IQ" sz="2800" dirty="0"/>
          </a:p>
        </p:txBody>
      </p:sp>
      <p:sp>
        <p:nvSpPr>
          <p:cNvPr id="3" name="Content Placeholder 2"/>
          <p:cNvSpPr>
            <a:spLocks noGrp="1"/>
          </p:cNvSpPr>
          <p:nvPr>
            <p:ph idx="1"/>
          </p:nvPr>
        </p:nvSpPr>
        <p:spPr>
          <a:xfrm>
            <a:off x="457200" y="3143248"/>
            <a:ext cx="8229600" cy="2982915"/>
          </a:xfrm>
        </p:spPr>
        <p:txBody>
          <a:bodyPr/>
          <a:lstStyle/>
          <a:p>
            <a:pPr algn="l" rtl="0"/>
            <a:endParaRPr lang="en-US" dirty="0" smtClean="0"/>
          </a:p>
          <a:p>
            <a:pPr algn="l" rtl="0">
              <a:buNone/>
            </a:pPr>
            <a:endParaRPr lang="ar-IQ" dirty="0"/>
          </a:p>
        </p:txBody>
      </p:sp>
      <p:pic>
        <p:nvPicPr>
          <p:cNvPr id="4" name="Picture 3" descr="https://upload.wikimedia.org/wikipedia/commons/thumb/c/c0/Bacterial_growth_en.svg/250px-Bacterial_growth_en.svg.png">
            <a:hlinkClick r:id="rId6"/>
          </p:cNvPr>
          <p:cNvPicPr/>
          <p:nvPr/>
        </p:nvPicPr>
        <p:blipFill>
          <a:blip r:embed="rId7" cstate="print"/>
          <a:srcRect/>
          <a:stretch>
            <a:fillRect/>
          </a:stretch>
        </p:blipFill>
        <p:spPr bwMode="auto">
          <a:xfrm>
            <a:off x="1000100" y="3500438"/>
            <a:ext cx="2085975" cy="1438275"/>
          </a:xfrm>
          <a:prstGeom prst="rect">
            <a:avLst/>
          </a:prstGeom>
          <a:noFill/>
          <a:ln w="9525">
            <a:noFill/>
            <a:miter lim="800000"/>
            <a:headEnd/>
            <a:tailEnd/>
          </a:ln>
        </p:spPr>
      </p:pic>
      <p:pic>
        <p:nvPicPr>
          <p:cNvPr id="5" name="Picture 4" descr="https://upload.wikimedia.org/wikipedia/commons/thumb/5/53/Bacterial_growth.png/250px-Bacterial_growth.png">
            <a:hlinkClick r:id="rId8"/>
          </p:cNvPr>
          <p:cNvPicPr/>
          <p:nvPr/>
        </p:nvPicPr>
        <p:blipFill>
          <a:blip r:embed="rId9" cstate="print"/>
          <a:srcRect/>
          <a:stretch>
            <a:fillRect/>
          </a:stretch>
        </p:blipFill>
        <p:spPr bwMode="auto">
          <a:xfrm>
            <a:off x="4000496" y="3571876"/>
            <a:ext cx="1762125" cy="1325118"/>
          </a:xfrm>
          <a:prstGeom prst="rect">
            <a:avLst/>
          </a:prstGeom>
          <a:noFill/>
          <a:ln w="9525">
            <a:noFill/>
            <a:miter lim="800000"/>
            <a:headEnd/>
            <a:tailEnd/>
          </a:ln>
        </p:spPr>
      </p:pic>
      <p:sp>
        <p:nvSpPr>
          <p:cNvPr id="2051" name="Rectangle 3"/>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ar-IQ"/>
          </a:p>
        </p:txBody>
      </p:sp>
      <p:sp>
        <p:nvSpPr>
          <p:cNvPr id="2052" name="Rectangle 4"/>
          <p:cNvSpPr>
            <a:spLocks noChangeArrowheads="1"/>
          </p:cNvSpPr>
          <p:nvPr/>
        </p:nvSpPr>
        <p:spPr bwMode="auto">
          <a:xfrm>
            <a:off x="0" y="457200"/>
            <a:ext cx="9144000" cy="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endParaRPr lang="ar-IQ"/>
          </a:p>
        </p:txBody>
      </p:sp>
      <p:sp>
        <p:nvSpPr>
          <p:cNvPr id="2053" name="Rectangle 5"/>
          <p:cNvSpPr>
            <a:spLocks noChangeArrowheads="1"/>
          </p:cNvSpPr>
          <p:nvPr/>
        </p:nvSpPr>
        <p:spPr bwMode="auto">
          <a:xfrm>
            <a:off x="4479634" y="1596509"/>
            <a:ext cx="184731" cy="369332"/>
          </a:xfrm>
          <a:prstGeom prst="rect">
            <a:avLst/>
          </a:prstGeom>
          <a:solidFill>
            <a:srgbClr val="FFFFFF"/>
          </a:solid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justLow"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11" name="Rectangle 10"/>
          <p:cNvSpPr/>
          <p:nvPr/>
        </p:nvSpPr>
        <p:spPr>
          <a:xfrm>
            <a:off x="2071670" y="4857760"/>
            <a:ext cx="4572000" cy="646331"/>
          </a:xfrm>
          <a:prstGeom prst="rect">
            <a:avLst/>
          </a:prstGeom>
        </p:spPr>
        <p:txBody>
          <a:bodyPr>
            <a:spAutoFit/>
          </a:bodyPr>
          <a:lstStyle/>
          <a:p>
            <a:pPr lvl="0" algn="l" rtl="0">
              <a:buNone/>
            </a:pPr>
            <a:r>
              <a:rPr lang="en-US" dirty="0" smtClean="0">
                <a:solidFill>
                  <a:srgbClr val="4F81BD"/>
                </a:solidFill>
                <a:latin typeface="Calibri" pitchFamily="34" charset="0"/>
                <a:ea typeface="Times New Roman" pitchFamily="18" charset="0"/>
                <a:cs typeface="Arial" pitchFamily="34" charset="0"/>
              </a:rPr>
              <a:t/>
            </a:r>
            <a:br>
              <a:rPr lang="en-US" dirty="0" smtClean="0">
                <a:solidFill>
                  <a:srgbClr val="4F81BD"/>
                </a:solidFill>
                <a:latin typeface="Calibri" pitchFamily="34" charset="0"/>
                <a:ea typeface="Times New Roman" pitchFamily="18" charset="0"/>
                <a:cs typeface="Arial" pitchFamily="34" charset="0"/>
              </a:rPr>
            </a:br>
            <a:r>
              <a:rPr lang="en-US" dirty="0" smtClean="0">
                <a:solidFill>
                  <a:srgbClr val="4F81BD"/>
                </a:solidFill>
                <a:latin typeface="Calibri" pitchFamily="34" charset="0"/>
                <a:ea typeface="Times New Roman" pitchFamily="18" charset="0"/>
                <a:cs typeface="Arial" pitchFamily="34" charset="0"/>
              </a:rPr>
              <a:t>   Bacterial growth curve\Kinetic Curve</a:t>
            </a:r>
            <a:endParaRPr lang="en-US" sz="2400" dirty="0" smtClean="0">
              <a:latin typeface="Arial" pitchFamily="34" charset="0"/>
              <a:cs typeface="Arial" pitchFamily="34"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Phases</a:t>
            </a:r>
            <a:endParaRPr lang="ar-IQ" dirty="0"/>
          </a:p>
        </p:txBody>
      </p:sp>
      <p:sp>
        <p:nvSpPr>
          <p:cNvPr id="3" name="Content Placeholder 2"/>
          <p:cNvSpPr>
            <a:spLocks noGrp="1"/>
          </p:cNvSpPr>
          <p:nvPr>
            <p:ph idx="1"/>
          </p:nvPr>
        </p:nvSpPr>
        <p:spPr/>
        <p:txBody>
          <a:bodyPr/>
          <a:lstStyle/>
          <a:p>
            <a:pPr algn="just" rtl="0"/>
            <a:r>
              <a:rPr lang="en-US" dirty="0" smtClean="0"/>
              <a:t>In  the growth of bacteria (or other </a:t>
            </a:r>
            <a:r>
              <a:rPr lang="en-US" dirty="0" err="1" smtClean="0"/>
              <a:t>microorganisms,as</a:t>
            </a:r>
            <a:r>
              <a:rPr lang="en-US" dirty="0" smtClean="0"/>
              <a:t> </a:t>
            </a:r>
            <a:r>
              <a:rPr lang="en-US" dirty="0" smtClean="0">
                <a:hlinkClick r:id="rId2" tooltip="Protozoa"/>
              </a:rPr>
              <a:t>protozoa</a:t>
            </a:r>
            <a:r>
              <a:rPr lang="en-US" dirty="0" smtClean="0"/>
              <a:t>, </a:t>
            </a:r>
            <a:r>
              <a:rPr lang="en-US" dirty="0" smtClean="0">
                <a:hlinkClick r:id="rId3" tooltip="Microalgae"/>
              </a:rPr>
              <a:t>microalgae</a:t>
            </a:r>
            <a:r>
              <a:rPr lang="en-US" dirty="0" smtClean="0"/>
              <a:t> or </a:t>
            </a:r>
            <a:r>
              <a:rPr lang="en-US" dirty="0" smtClean="0">
                <a:hlinkClick r:id="rId4" tooltip="Yeast"/>
              </a:rPr>
              <a:t>yeasts</a:t>
            </a:r>
            <a:r>
              <a:rPr lang="en-US" dirty="0" smtClean="0"/>
              <a:t>) in culture can be modeled with four different phases: </a:t>
            </a:r>
            <a:r>
              <a:rPr lang="en-US" b="1" dirty="0" smtClean="0"/>
              <a:t>lag phase</a:t>
            </a:r>
            <a:r>
              <a:rPr lang="en-US" dirty="0" smtClean="0"/>
              <a:t> (A), </a:t>
            </a:r>
            <a:r>
              <a:rPr lang="en-US" b="1" dirty="0" smtClean="0"/>
              <a:t>log phase</a:t>
            </a:r>
            <a:r>
              <a:rPr lang="en-US" dirty="0" smtClean="0"/>
              <a:t> or </a:t>
            </a:r>
            <a:r>
              <a:rPr lang="en-US" b="1" dirty="0" smtClean="0"/>
              <a:t>exponential phase</a:t>
            </a:r>
            <a:r>
              <a:rPr lang="en-US" dirty="0" smtClean="0"/>
              <a:t> (B), </a:t>
            </a:r>
            <a:r>
              <a:rPr lang="en-US" b="1" dirty="0" smtClean="0"/>
              <a:t>stationary phase</a:t>
            </a:r>
            <a:r>
              <a:rPr lang="en-US" dirty="0" smtClean="0"/>
              <a:t> (C), and </a:t>
            </a:r>
            <a:r>
              <a:rPr lang="en-US" b="1" dirty="0" smtClean="0"/>
              <a:t>death phase</a:t>
            </a:r>
            <a:r>
              <a:rPr lang="en-US" dirty="0" smtClean="0"/>
              <a:t>(D). </a:t>
            </a:r>
          </a:p>
          <a:p>
            <a:endParaRPr lang="ar-IQ"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Lag phase</a:t>
            </a:r>
            <a:endParaRPr lang="ar-IQ" dirty="0"/>
          </a:p>
        </p:txBody>
      </p:sp>
      <p:sp>
        <p:nvSpPr>
          <p:cNvPr id="3" name="Content Placeholder 2"/>
          <p:cNvSpPr>
            <a:spLocks noGrp="1"/>
          </p:cNvSpPr>
          <p:nvPr>
            <p:ph idx="1"/>
          </p:nvPr>
        </p:nvSpPr>
        <p:spPr/>
        <p:txBody>
          <a:bodyPr>
            <a:normAutofit fontScale="92500" lnSpcReduction="10000"/>
          </a:bodyPr>
          <a:lstStyle/>
          <a:p>
            <a:pPr lvl="0" algn="just" rtl="0">
              <a:buNone/>
            </a:pPr>
            <a:r>
              <a:rPr lang="en-US" b="1" dirty="0" smtClean="0"/>
              <a:t>1- lag phase</a:t>
            </a:r>
            <a:r>
              <a:rPr lang="en-US" dirty="0" smtClean="0"/>
              <a:t>, </a:t>
            </a:r>
            <a:r>
              <a:rPr lang="en-US" dirty="0" smtClean="0">
                <a:hlinkClick r:id="rId2" tooltip="Bacterium"/>
              </a:rPr>
              <a:t>bacteria</a:t>
            </a:r>
            <a:r>
              <a:rPr lang="en-US" dirty="0" smtClean="0"/>
              <a:t> adapt themselves to growth conditions. It is the period where the individual </a:t>
            </a:r>
            <a:r>
              <a:rPr lang="en-US" dirty="0" smtClean="0">
                <a:hlinkClick r:id="rId2" tooltip="Bacterium"/>
              </a:rPr>
              <a:t>bacteria</a:t>
            </a:r>
            <a:r>
              <a:rPr lang="en-US" dirty="0" smtClean="0"/>
              <a:t> are maturing and not yet able to divide. During the lag phase of the bacterial growth cycle, synthesis of RNA, enzymes and other molecules occurs. During the lag phase cells change very little because the cells do not immediately reproduce in a new medium. This period can last for 1 hour to several days. During this phase cells are not dormant. </a:t>
            </a:r>
          </a:p>
          <a:p>
            <a:endParaRPr lang="ar-IQ"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28604"/>
            <a:ext cx="8229600" cy="6429396"/>
          </a:xfrm>
        </p:spPr>
        <p:txBody>
          <a:bodyPr>
            <a:noAutofit/>
          </a:bodyPr>
          <a:lstStyle/>
          <a:p>
            <a:pPr lvl="0" algn="just" rtl="0">
              <a:buNone/>
            </a:pPr>
            <a:r>
              <a:rPr lang="en-US" sz="2800" b="1" dirty="0" smtClean="0"/>
              <a:t>2- log phase</a:t>
            </a:r>
            <a:r>
              <a:rPr lang="en-US" sz="2800" dirty="0" smtClean="0"/>
              <a:t> (sometimes called the logarithmic phase or the </a:t>
            </a:r>
            <a:r>
              <a:rPr lang="en-US" sz="2800" i="1" dirty="0" smtClean="0"/>
              <a:t>exponential phase</a:t>
            </a:r>
            <a:r>
              <a:rPr lang="en-US" sz="2800" dirty="0" smtClean="0"/>
              <a:t>) is a period characterized by cell doubling. The number of new bacteria appearing per unit time is proportional to the present population. </a:t>
            </a:r>
          </a:p>
          <a:p>
            <a:pPr lvl="0" algn="just" rtl="0">
              <a:buNone/>
            </a:pPr>
            <a:r>
              <a:rPr lang="en-US" sz="2800" b="1" dirty="0" smtClean="0"/>
              <a:t>3- stationary phase</a:t>
            </a:r>
            <a:r>
              <a:rPr lang="en-US" sz="2800" dirty="0" smtClean="0"/>
              <a:t> is often due to a growth-limiting factor such as the depletion of an essential nutrient, and/or the formation of an inhibitory product such as an organic acid. Stationary phase results from a situation in which growth rate and death rate are equal. </a:t>
            </a:r>
            <a:r>
              <a:rPr lang="en-US" sz="2800" dirty="0" smtClean="0">
                <a:hlinkClick r:id="rId2" tooltip="Mutation"/>
              </a:rPr>
              <a:t>Mutations</a:t>
            </a:r>
            <a:r>
              <a:rPr lang="en-US" sz="2800" dirty="0" smtClean="0"/>
              <a:t> can occur during </a:t>
            </a:r>
            <a:r>
              <a:rPr lang="en-US" sz="2800" dirty="0" smtClean="0">
                <a:hlinkClick r:id="rId3" tooltip="Stationary phase (biology)"/>
              </a:rPr>
              <a:t>stationary phase</a:t>
            </a:r>
            <a:r>
              <a:rPr lang="en-US" sz="2800" dirty="0" smtClean="0"/>
              <a:t>. </a:t>
            </a:r>
          </a:p>
          <a:p>
            <a:pPr lvl="0" algn="just" rtl="0">
              <a:buNone/>
            </a:pPr>
            <a:r>
              <a:rPr lang="en-US" sz="2800" b="1" dirty="0" smtClean="0"/>
              <a:t>4- death phase</a:t>
            </a:r>
            <a:r>
              <a:rPr lang="en-US" sz="2800" dirty="0" smtClean="0"/>
              <a:t> (decline phase), bacteria die. This could be caused by lack of nutrients, environmental temperature or other injurious conditions.</a:t>
            </a:r>
            <a:endParaRPr lang="en-US" sz="28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Bacterial culture   </a:t>
            </a:r>
            <a:endParaRPr lang="ar-IQ" dirty="0"/>
          </a:p>
        </p:txBody>
      </p:sp>
      <p:sp>
        <p:nvSpPr>
          <p:cNvPr id="3" name="Content Placeholder 2"/>
          <p:cNvSpPr>
            <a:spLocks noGrp="1"/>
          </p:cNvSpPr>
          <p:nvPr>
            <p:ph idx="1"/>
          </p:nvPr>
        </p:nvSpPr>
        <p:spPr/>
        <p:txBody>
          <a:bodyPr>
            <a:normAutofit fontScale="92500" lnSpcReduction="10000"/>
          </a:bodyPr>
          <a:lstStyle/>
          <a:p>
            <a:pPr algn="just" rtl="0"/>
            <a:r>
              <a:rPr lang="en-US" dirty="0" smtClean="0"/>
              <a:t>There are several types of bacterial culture methods that are selected based on the agent being cultured and the downstream use.</a:t>
            </a:r>
          </a:p>
          <a:p>
            <a:pPr algn="just" rtl="0"/>
            <a:r>
              <a:rPr lang="en-US" dirty="0" smtClean="0"/>
              <a:t>Materials and equipment:</a:t>
            </a:r>
          </a:p>
          <a:p>
            <a:pPr lvl="0" algn="just" rtl="0"/>
            <a:r>
              <a:rPr lang="en-US" dirty="0" smtClean="0"/>
              <a:t>agar plates inoculated by spread plate technique</a:t>
            </a:r>
          </a:p>
          <a:p>
            <a:pPr lvl="0" algn="just" rtl="0"/>
            <a:r>
              <a:rPr lang="en-US" dirty="0" smtClean="0"/>
              <a:t>agar slants</a:t>
            </a:r>
          </a:p>
          <a:p>
            <a:pPr lvl="0" algn="just" rtl="0"/>
            <a:r>
              <a:rPr lang="en-US" dirty="0" smtClean="0"/>
              <a:t>inoculating loop</a:t>
            </a:r>
          </a:p>
          <a:p>
            <a:pPr lvl="0" algn="just" rtl="0"/>
            <a:r>
              <a:rPr lang="en-US" dirty="0" smtClean="0"/>
              <a:t>Bunsen burner</a:t>
            </a:r>
          </a:p>
          <a:p>
            <a:pPr algn="just" rtl="0"/>
            <a:r>
              <a:rPr lang="en-US" dirty="0" smtClean="0"/>
              <a:t>Incubator</a:t>
            </a:r>
            <a:endParaRPr lang="ar-IQ" dirty="0"/>
          </a:p>
        </p:txBody>
      </p:sp>
      <p:pic>
        <p:nvPicPr>
          <p:cNvPr id="4" name="Picture 3" descr="https://upload.wikimedia.org/wikipedia/commons/thumb/4/40/Anthrax_culture.jpg/200px-Anthrax_culture.jpg">
            <a:hlinkClick r:id="rId2"/>
          </p:cNvPr>
          <p:cNvPicPr/>
          <p:nvPr/>
        </p:nvPicPr>
        <p:blipFill>
          <a:blip r:embed="rId3" cstate="print"/>
          <a:srcRect/>
          <a:stretch>
            <a:fillRect/>
          </a:stretch>
        </p:blipFill>
        <p:spPr bwMode="auto">
          <a:xfrm>
            <a:off x="5143504" y="4357694"/>
            <a:ext cx="2357454" cy="1571636"/>
          </a:xfrm>
          <a:prstGeom prst="rect">
            <a:avLst/>
          </a:prstGeom>
          <a:noFill/>
          <a:ln w="9525">
            <a:noFill/>
            <a:miter lim="800000"/>
            <a:headEnd/>
            <a:tailEnd/>
          </a:ln>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dirty="0" smtClean="0"/>
              <a:t>Practice </a:t>
            </a:r>
            <a:endParaRPr lang="ar-IQ" sz="2800" dirty="0"/>
          </a:p>
        </p:txBody>
      </p:sp>
      <p:sp>
        <p:nvSpPr>
          <p:cNvPr id="3" name="Content Placeholder 2"/>
          <p:cNvSpPr>
            <a:spLocks noGrp="1"/>
          </p:cNvSpPr>
          <p:nvPr>
            <p:ph idx="1"/>
          </p:nvPr>
        </p:nvSpPr>
        <p:spPr>
          <a:xfrm>
            <a:off x="457200" y="1357298"/>
            <a:ext cx="8229600" cy="4768865"/>
          </a:xfrm>
        </p:spPr>
        <p:txBody>
          <a:bodyPr>
            <a:normAutofit fontScale="85000" lnSpcReduction="20000"/>
          </a:bodyPr>
          <a:lstStyle/>
          <a:p>
            <a:pPr lvl="0" algn="just" rtl="0">
              <a:buNone/>
            </a:pPr>
            <a:r>
              <a:rPr lang="en-US" dirty="0" smtClean="0"/>
              <a:t>1- Label slant to be inoculated with the date, your name and name/code/ number of isolate. Select adequate colonies from the plate culture by marking them on the bottom of the Petri dish.</a:t>
            </a:r>
          </a:p>
          <a:p>
            <a:pPr lvl="0" algn="just" rtl="0">
              <a:buNone/>
            </a:pPr>
            <a:r>
              <a:rPr lang="en-US" dirty="0" smtClean="0"/>
              <a:t>2- Take the inoculating loop and hold it like a pencil. Flame the inoculating loop over a Bunsen burner until the wire becomes red-hot.</a:t>
            </a:r>
          </a:p>
          <a:p>
            <a:pPr lvl="0" algn="just" rtl="0">
              <a:buNone/>
            </a:pPr>
            <a:r>
              <a:rPr lang="en-US" dirty="0" smtClean="0"/>
              <a:t>3- Open the lid of the Petri dish culture to a gap and cool the hot loop by inserting it into the agar without touching any colonies developed on the surface. Choose a discrete colony and pick a </a:t>
            </a:r>
            <a:r>
              <a:rPr lang="en-US" dirty="0" err="1" smtClean="0"/>
              <a:t>loopful</a:t>
            </a:r>
            <a:r>
              <a:rPr lang="en-US" dirty="0" smtClean="0"/>
              <a:t> of </a:t>
            </a:r>
            <a:r>
              <a:rPr lang="en-US" dirty="0" err="1" smtClean="0"/>
              <a:t>inoculum</a:t>
            </a:r>
            <a:r>
              <a:rPr lang="en-US" dirty="0" smtClean="0"/>
              <a:t> using the inoculating loop, and then close the lid of the Petri dish.</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57158" y="428604"/>
            <a:ext cx="8229600" cy="4525963"/>
          </a:xfrm>
        </p:spPr>
        <p:txBody>
          <a:bodyPr/>
          <a:lstStyle/>
          <a:p>
            <a:pPr lvl="0" algn="just" rtl="0">
              <a:buNone/>
            </a:pPr>
            <a:r>
              <a:rPr lang="en-US" dirty="0" smtClean="0"/>
              <a:t>4- Using the same hand that is holding the inoculating loop, remove the cap from a test tube, hold it between your fingers, and briefly flame the neck of the tube over a Bunsen burner by passing through the flame.</a:t>
            </a:r>
          </a:p>
          <a:p>
            <a:pPr lvl="0" algn="just" rtl="0">
              <a:buNone/>
            </a:pPr>
            <a:r>
              <a:rPr lang="en-US" dirty="0" smtClean="0"/>
              <a:t>5- Inoculate the surface of the agar slant in zigzag streaks using the infected inoculating loop.</a:t>
            </a:r>
          </a:p>
          <a:p>
            <a:pPr algn="just"/>
            <a:endParaRPr lang="ar-IQ" dirty="0"/>
          </a:p>
        </p:txBody>
      </p:sp>
      <p:pic>
        <p:nvPicPr>
          <p:cNvPr id="4" name="Picture 3" descr="Fig. 20. Isolation. (a) Take the inoculating loop in one hand and hold it like a pencil. Flame the inoculating loop over a Bunsen burner until the wire becomes red-hot. (b) Make a gap on the Petri dish and choose a discrete colony to pick up a loopful of inoculum with the inoculating loop, then close the lid of the Petri dish. (c) After opening and flaming the neck of the test tube, inoculate the surface of the agar slant in zigzag streaks using the infected inoculating loop. (d) Reflame the neck of the tube, close it and sterilise the loop with reflaming as well."/>
          <p:cNvPicPr/>
          <p:nvPr/>
        </p:nvPicPr>
        <p:blipFill>
          <a:blip r:embed="rId2" cstate="print"/>
          <a:srcRect/>
          <a:stretch>
            <a:fillRect/>
          </a:stretch>
        </p:blipFill>
        <p:spPr bwMode="auto">
          <a:xfrm>
            <a:off x="3143240" y="4429132"/>
            <a:ext cx="3302461" cy="1838325"/>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TotalTime>
  <Words>298</Words>
  <Application>Microsoft Office PowerPoint</Application>
  <PresentationFormat>عرض على الشاشة (3:4)‏</PresentationFormat>
  <Paragraphs>39</Paragraphs>
  <Slides>10</Slides>
  <Notes>1</Notes>
  <HiddenSlides>0</HiddenSlides>
  <MMClips>0</MMClips>
  <ScaleCrop>false</ScaleCrop>
  <HeadingPairs>
    <vt:vector size="4" baseType="variant">
      <vt:variant>
        <vt:lpstr>سمة</vt:lpstr>
      </vt:variant>
      <vt:variant>
        <vt:i4>1</vt:i4>
      </vt:variant>
      <vt:variant>
        <vt:lpstr>عناوين الشرائح</vt:lpstr>
      </vt:variant>
      <vt:variant>
        <vt:i4>10</vt:i4>
      </vt:variant>
    </vt:vector>
  </HeadingPairs>
  <TitlesOfParts>
    <vt:vector size="11" baseType="lpstr">
      <vt:lpstr>Office Theme</vt:lpstr>
      <vt:lpstr>الشريحة 1</vt:lpstr>
      <vt:lpstr>Bacterial growth</vt:lpstr>
      <vt:lpstr>Bacterial growth is the asexual reproduction, or cell division, of a bacterium into two daughter cells, in a process called binary fission. Providing no mutational event occurs, the resulting daughter cells are genetically identical to the original cell.  </vt:lpstr>
      <vt:lpstr>Phases</vt:lpstr>
      <vt:lpstr>Lag phase</vt:lpstr>
      <vt:lpstr>الشريحة 6</vt:lpstr>
      <vt:lpstr>Bacterial culture   </vt:lpstr>
      <vt:lpstr>Practice </vt:lpstr>
      <vt:lpstr>الشريحة 9</vt:lpstr>
      <vt:lpstr>6- Flame the neck of the tube again and close it with the cap. 7- Sterilise the loop again by flaming over a Bunsen burner until the wire becomes red-hot. Take care to place the infected loop first into the core of the flame, and then slowly pull it upwards until it becomes red-hot. 8- Place the tube and the inoculating loop on the rack. 9- Incubate the slant at 28°C for one week. 10- Check the growth of the isolate after the incubation period.</vt:lpstr>
    </vt:vector>
  </TitlesOfParts>
  <Company>By DR.Ahmed Saker 2o1O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Bacterial growth</dc:title>
  <dc:creator>Alrawasi</dc:creator>
  <cp:lastModifiedBy>user</cp:lastModifiedBy>
  <cp:revision>4</cp:revision>
  <dcterms:created xsi:type="dcterms:W3CDTF">2018-05-04T19:43:54Z</dcterms:created>
  <dcterms:modified xsi:type="dcterms:W3CDTF">2018-05-15T06:03:25Z</dcterms:modified>
</cp:coreProperties>
</file>